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9"/>
  </p:notesMasterIdLst>
  <p:handoutMasterIdLst>
    <p:handoutMasterId r:id="rId20"/>
  </p:handoutMasterIdLst>
  <p:sldIdLst>
    <p:sldId id="256" r:id="rId5"/>
    <p:sldId id="257" r:id="rId6"/>
    <p:sldId id="258" r:id="rId7"/>
    <p:sldId id="259" r:id="rId8"/>
    <p:sldId id="260" r:id="rId9"/>
    <p:sldId id="261" r:id="rId10"/>
    <p:sldId id="264" r:id="rId11"/>
    <p:sldId id="265" r:id="rId12"/>
    <p:sldId id="266" r:id="rId13"/>
    <p:sldId id="262" r:id="rId14"/>
    <p:sldId id="269" r:id="rId15"/>
    <p:sldId id="263" r:id="rId16"/>
    <p:sldId id="270" r:id="rId17"/>
    <p:sldId id="268" r:id="rId18"/>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C083A-B526-42F6-9C7E-8AA8C78C9DBE}" v="1" dt="2023-05-10T08:27:44.581"/>
    <p1510:client id="{4063C1D2-EFE4-5433-9331-36EC307F1F73}" v="312" dt="2023-05-08T19:08:33.861"/>
    <p1510:client id="{5463FDD0-B255-44C9-8BD2-C3EEA49AFFFD}" v="275" dt="2023-05-08T17:47:11.124"/>
    <p1510:client id="{5A160884-8F8B-FB5F-75CE-B05B1E68DF06}" v="190" dt="2023-05-10T08:50:53.651"/>
    <p1510:client id="{815A8B99-BC31-E17E-B23F-4B046A20B759}" v="601" dt="2023-05-08T19:22:21.161"/>
    <p1510:client id="{E4EBA8D5-6B55-A06E-5722-186BDC0C7EDD}" v="10" dt="2023-05-10T08:36:00.335"/>
    <p1510:client id="{E650EC80-61E8-FB60-536A-9E631B956379}" v="201" dt="2023-05-09T19:15:39.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1D7FAE-1E06-4F8C-8B13-AE83947D37CA}" type="datetime1">
              <a:rPr lang="en-GB" smtClean="0"/>
              <a:t>10/05/2023</a:t>
            </a:fld>
            <a:endParaRPr lang="en-GB"/>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en-GB" smtClean="0"/>
              <a:t>‹#›</a:t>
            </a:fld>
            <a:endParaRPr lang="en-GB"/>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FDDEDF6-FF44-4638-BB07-B63DE698F164}" type="datetime1">
              <a:rPr lang="en-GB" noProof="0" smtClean="0"/>
              <a:t>10/05/2023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Quarter level</a:t>
            </a:r>
          </a:p>
          <a:p>
            <a:pPr lvl="4" rtl="0"/>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en-US" noProof="0" smtClean="0"/>
              <a:t>‹#›</a:t>
            </a:fld>
            <a:endParaRPr lang="en-US"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918CCA95-4F40-4CDD-BF1E-B8C9EB86EE73}" type="slidenum">
              <a:rPr lang="en-GB" smtClean="0"/>
              <a:t>1</a:t>
            </a:fld>
            <a:endParaRPr lang="en-GB"/>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18569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635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13133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4997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1445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4458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07126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99532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54423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3832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5/10/2023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7079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5/10/2023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722687620"/>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CF55CCC4-9C29-7BF2-BBCD-452F1A83A0AF}"/>
              </a:ext>
            </a:extLst>
          </p:cNvPr>
          <p:cNvPicPr>
            <a:picLocks noChangeAspect="1"/>
          </p:cNvPicPr>
          <p:nvPr/>
        </p:nvPicPr>
        <p:blipFill rotWithShape="1">
          <a:blip r:embed="rId3"/>
          <a:srcRect l="11936" r="11937" b="1"/>
          <a:stretch/>
        </p:blipFill>
        <p:spPr>
          <a:xfrm>
            <a:off x="19812" y="19802"/>
            <a:ext cx="7353280" cy="6857990"/>
          </a:xfrm>
          <a:prstGeom prst="rect">
            <a:avLst/>
          </a:prstGeom>
          <a:noFill/>
        </p:spPr>
      </p:pic>
      <p:sp>
        <p:nvSpPr>
          <p:cNvPr id="2" name="Title 1">
            <a:extLst>
              <a:ext uri="{FF2B5EF4-FFF2-40B4-BE49-F238E27FC236}">
                <a16:creationId xmlns:a16="http://schemas.microsoft.com/office/drawing/2014/main" id="{9FB28281-3783-403A-B1AB-0182A003DFE3}"/>
              </a:ext>
            </a:extLst>
          </p:cNvPr>
          <p:cNvSpPr>
            <a:spLocks noGrp="1"/>
          </p:cNvSpPr>
          <p:nvPr>
            <p:ph type="title"/>
          </p:nvPr>
        </p:nvSpPr>
        <p:spPr>
          <a:xfrm>
            <a:off x="647701" y="2362201"/>
            <a:ext cx="4413532" cy="3848100"/>
          </a:xfrm>
        </p:spPr>
        <p:txBody>
          <a:bodyPr rtlCol="0" anchor="b">
            <a:normAutofit/>
          </a:bodyPr>
          <a:lstStyle/>
          <a:p>
            <a:r>
              <a:rPr lang="en-GB"/>
              <a:t>DFS Presentation</a:t>
            </a:r>
            <a:endParaRPr lang="en-US"/>
          </a:p>
        </p:txBody>
      </p:sp>
      <p:sp>
        <p:nvSpPr>
          <p:cNvPr id="3" name="Subtitle 2">
            <a:extLst>
              <a:ext uri="{FF2B5EF4-FFF2-40B4-BE49-F238E27FC236}">
                <a16:creationId xmlns:a16="http://schemas.microsoft.com/office/drawing/2014/main" id="{C4542EAC-8BF3-4BFD-9891-145BC49409C2}"/>
              </a:ext>
            </a:extLst>
          </p:cNvPr>
          <p:cNvSpPr>
            <a:spLocks noGrp="1"/>
          </p:cNvSpPr>
          <p:nvPr>
            <p:ph idx="1"/>
          </p:nvPr>
        </p:nvSpPr>
        <p:spPr>
          <a:xfrm>
            <a:off x="8115301" y="914400"/>
            <a:ext cx="3162300" cy="5029200"/>
          </a:xfrm>
        </p:spPr>
        <p:txBody>
          <a:bodyPr vert="horz" lIns="91440" tIns="45720" rIns="91440" bIns="45720" rtlCol="0" anchor="t">
            <a:normAutofit/>
          </a:bodyPr>
          <a:lstStyle/>
          <a:p>
            <a:pPr marL="0" indent="0">
              <a:buNone/>
            </a:pPr>
            <a:r>
              <a:rPr lang="en-GB" sz="3200" b="1"/>
              <a:t>Team – DFS </a:t>
            </a:r>
            <a:r>
              <a:rPr lang="en-GB" sz="3200" b="1" err="1"/>
              <a:t>Phodenge</a:t>
            </a:r>
            <a:endParaRPr lang="en-GB" sz="3200" b="1"/>
          </a:p>
          <a:p>
            <a:pPr marL="0" indent="0">
              <a:buNone/>
            </a:pPr>
            <a:r>
              <a:rPr lang="en-GB" sz="1800" b="1"/>
              <a:t>Members : </a:t>
            </a:r>
          </a:p>
          <a:p>
            <a:pPr marL="285750" indent="-285750">
              <a:buChar char="•"/>
            </a:pPr>
            <a:r>
              <a:rPr lang="en-GB" sz="1800" b="1"/>
              <a:t>Nikhil Agrawal (2020102021)</a:t>
            </a:r>
          </a:p>
          <a:p>
            <a:pPr marL="285750" indent="-285750">
              <a:buChar char="•"/>
            </a:pPr>
            <a:r>
              <a:rPr lang="en-GB" sz="1800" b="1"/>
              <a:t>Atharv </a:t>
            </a:r>
            <a:r>
              <a:rPr lang="en-GB" sz="1800" b="1" err="1"/>
              <a:t>Sujlegaonkar</a:t>
            </a:r>
            <a:r>
              <a:rPr lang="en-GB" sz="1800" b="1"/>
              <a:t> (2020102025)</a:t>
            </a:r>
          </a:p>
          <a:p>
            <a:pPr marL="285750" indent="-285750">
              <a:buChar char="•"/>
            </a:pPr>
            <a:r>
              <a:rPr lang="en-GB" sz="1800" b="1"/>
              <a:t>Mitul Garg (2020102026)</a:t>
            </a:r>
          </a:p>
        </p:txBody>
      </p:sp>
      <p:sp>
        <p:nvSpPr>
          <p:cNvPr id="16"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8" name="Footer Placeholder 6">
            <a:extLst>
              <a:ext uri="{FF2B5EF4-FFF2-40B4-BE49-F238E27FC236}">
                <a16:creationId xmlns:a16="http://schemas.microsoft.com/office/drawing/2014/main" id="{404A6FB0-C4C4-40E5-BB62-E4A7BEB1CEF7}"/>
              </a:ext>
            </a:extLst>
          </p:cNvPr>
          <p:cNvSpPr>
            <a:spLocks noGrp="1"/>
          </p:cNvSpPr>
          <p:nvPr>
            <p:ph type="ftr" sz="quarter" idx="11"/>
          </p:nvPr>
        </p:nvSpPr>
        <p:spPr>
          <a:xfrm>
            <a:off x="8034169" y="6332538"/>
            <a:ext cx="3505459" cy="365125"/>
          </a:xfrm>
        </p:spPr>
        <p:txBody>
          <a:bodyPr/>
          <a:lstStyle/>
          <a:p>
            <a:pPr>
              <a:spcAft>
                <a:spcPts val="600"/>
              </a:spcAft>
            </a:pPr>
            <a:r>
              <a:rPr lang="en-US"/>
              <a:t>Sample Footer Text</a:t>
            </a:r>
          </a:p>
        </p:txBody>
      </p:sp>
      <p:sp>
        <p:nvSpPr>
          <p:cNvPr id="20"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a:t>
            </a:fld>
            <a:endParaRPr lang="en-US"/>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an peeking out a window">
            <a:extLst>
              <a:ext uri="{FF2B5EF4-FFF2-40B4-BE49-F238E27FC236}">
                <a16:creationId xmlns:a16="http://schemas.microsoft.com/office/drawing/2014/main" id="{B8F914D9-7A07-CA08-EA00-0A1E386B1CB8}"/>
              </a:ext>
            </a:extLst>
          </p:cNvPr>
          <p:cNvPicPr>
            <a:picLocks noChangeAspect="1"/>
          </p:cNvPicPr>
          <p:nvPr/>
        </p:nvPicPr>
        <p:blipFill rotWithShape="1">
          <a:blip r:embed="rId2"/>
          <a:srcRect l="25034" r="3500" b="-3"/>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CE19189F-80C6-1FC9-564A-00C98F68DB5D}"/>
              </a:ext>
            </a:extLst>
          </p:cNvPr>
          <p:cNvSpPr>
            <a:spLocks noGrp="1"/>
          </p:cNvSpPr>
          <p:nvPr>
            <p:ph type="title"/>
          </p:nvPr>
        </p:nvSpPr>
        <p:spPr>
          <a:xfrm>
            <a:off x="647701" y="2362201"/>
            <a:ext cx="4413532" cy="3848100"/>
          </a:xfrm>
        </p:spPr>
        <p:txBody>
          <a:bodyPr anchor="b">
            <a:normAutofit/>
          </a:bodyPr>
          <a:lstStyle/>
          <a:p>
            <a:r>
              <a:rPr lang="en-US"/>
              <a:t>Objectives reached</a:t>
            </a:r>
          </a:p>
        </p:txBody>
      </p:sp>
      <p:sp>
        <p:nvSpPr>
          <p:cNvPr id="3" name="Content Placeholder 2">
            <a:extLst>
              <a:ext uri="{FF2B5EF4-FFF2-40B4-BE49-F238E27FC236}">
                <a16:creationId xmlns:a16="http://schemas.microsoft.com/office/drawing/2014/main" id="{B542B805-5EBE-BD2B-7E73-AD1FA1DABDB8}"/>
              </a:ext>
            </a:extLst>
          </p:cNvPr>
          <p:cNvSpPr>
            <a:spLocks noGrp="1"/>
          </p:cNvSpPr>
          <p:nvPr>
            <p:ph idx="1"/>
          </p:nvPr>
        </p:nvSpPr>
        <p:spPr>
          <a:xfrm>
            <a:off x="8115301" y="914400"/>
            <a:ext cx="3162300" cy="5029200"/>
          </a:xfrm>
        </p:spPr>
        <p:txBody>
          <a:bodyPr vert="horz" lIns="91440" tIns="45720" rIns="91440" bIns="45720" rtlCol="0" anchor="t">
            <a:normAutofit/>
          </a:bodyPr>
          <a:lstStyle/>
          <a:p>
            <a:r>
              <a:rPr lang="en-US" sz="1800" dirty="0"/>
              <a:t>A well-presented App with a minimalist yet informative UI.</a:t>
            </a:r>
          </a:p>
          <a:p>
            <a:r>
              <a:rPr lang="en-US" sz="1800" dirty="0"/>
              <a:t>The Knowledge Graph which is created using </a:t>
            </a:r>
            <a:r>
              <a:rPr lang="en-US" sz="1800" dirty="0" err="1"/>
              <a:t>NetworkX</a:t>
            </a:r>
            <a:r>
              <a:rPr lang="en-US" sz="1800" dirty="0"/>
              <a:t> which displays the relationship of data in form of Networks.</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10</a:t>
            </a:fld>
            <a:endParaRPr lang="en-US"/>
          </a:p>
        </p:txBody>
      </p:sp>
    </p:spTree>
    <p:extLst>
      <p:ext uri="{BB962C8B-B14F-4D97-AF65-F5344CB8AC3E}">
        <p14:creationId xmlns:p14="http://schemas.microsoft.com/office/powerpoint/2010/main" val="408932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lluminated server room panel">
            <a:extLst>
              <a:ext uri="{FF2B5EF4-FFF2-40B4-BE49-F238E27FC236}">
                <a16:creationId xmlns:a16="http://schemas.microsoft.com/office/drawing/2014/main" id="{E8FC412F-98E3-7DC3-A630-6E8ADF009F13}"/>
              </a:ext>
            </a:extLst>
          </p:cNvPr>
          <p:cNvPicPr>
            <a:picLocks noChangeAspect="1"/>
          </p:cNvPicPr>
          <p:nvPr/>
        </p:nvPicPr>
        <p:blipFill rotWithShape="1">
          <a:blip r:embed="rId2"/>
          <a:srcRect t="31712" r="-2" b="5980"/>
          <a:stretch/>
        </p:blipFill>
        <p:spPr>
          <a:xfrm>
            <a:off x="20" y="-1"/>
            <a:ext cx="12191979" cy="1710312"/>
          </a:xfrm>
          <a:prstGeom prst="rect">
            <a:avLst/>
          </a:prstGeom>
          <a:noFill/>
        </p:spPr>
      </p:pic>
      <p:sp>
        <p:nvSpPr>
          <p:cNvPr id="2" name="Title 1">
            <a:extLst>
              <a:ext uri="{FF2B5EF4-FFF2-40B4-BE49-F238E27FC236}">
                <a16:creationId xmlns:a16="http://schemas.microsoft.com/office/drawing/2014/main" id="{83BD5282-72BE-D884-ABEF-7B6C95E69821}"/>
              </a:ext>
            </a:extLst>
          </p:cNvPr>
          <p:cNvSpPr>
            <a:spLocks noGrp="1"/>
          </p:cNvSpPr>
          <p:nvPr>
            <p:ph type="ctrTitle"/>
          </p:nvPr>
        </p:nvSpPr>
        <p:spPr>
          <a:xfrm>
            <a:off x="625930" y="157844"/>
            <a:ext cx="4833620" cy="3233419"/>
          </a:xfrm>
        </p:spPr>
        <p:txBody>
          <a:bodyPr anchor="t">
            <a:normAutofit/>
          </a:bodyPr>
          <a:lstStyle/>
          <a:p>
            <a:r>
              <a:rPr lang="en-US" dirty="0"/>
              <a:t>Website UI</a:t>
            </a:r>
          </a:p>
        </p:txBody>
      </p:sp>
      <p:sp>
        <p:nvSpPr>
          <p:cNvPr id="10" name="Date Placeholder 5">
            <a:extLst>
              <a:ext uri="{FF2B5EF4-FFF2-40B4-BE49-F238E27FC236}">
                <a16:creationId xmlns:a16="http://schemas.microsoft.com/office/drawing/2014/main" id="{04E35474-1A9A-4F0C-82BB-186980BFD465}"/>
              </a:ext>
            </a:extLst>
          </p:cNvPr>
          <p:cNvSpPr>
            <a:spLocks noGrp="1"/>
          </p:cNvSpPr>
          <p:nvPr>
            <p:ph type="dt" sz="half" idx="10"/>
          </p:nvPr>
        </p:nvSpPr>
        <p:spPr>
          <a:xfrm>
            <a:off x="652371" y="6332538"/>
            <a:ext cx="3006492" cy="365125"/>
          </a:xfrm>
        </p:spPr>
        <p:txBody>
          <a:bodyPr/>
          <a:lstStyle/>
          <a:p>
            <a:pPr>
              <a:spcAft>
                <a:spcPts val="600"/>
              </a:spcAft>
            </a:pPr>
            <a:fld id="{8E6DEBA7-A3D8-401F-9E79-02A0784FB941}" type="datetime1">
              <a:rPr lang="en-US" smtClean="0"/>
              <a:pPr>
                <a:spcAft>
                  <a:spcPts val="600"/>
                </a:spcAft>
              </a:pPr>
              <a:t>5/10/2023</a:t>
            </a:fld>
            <a:endParaRPr lang="en-US"/>
          </a:p>
        </p:txBody>
      </p:sp>
      <p:sp>
        <p:nvSpPr>
          <p:cNvPr id="14" name="Slide Number Placeholder 8">
            <a:extLst>
              <a:ext uri="{FF2B5EF4-FFF2-40B4-BE49-F238E27FC236}">
                <a16:creationId xmlns:a16="http://schemas.microsoft.com/office/drawing/2014/main" id="{4643FDF9-4F10-41D0-B36B-A0E7E18109B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11</a:t>
            </a:fld>
            <a:endParaRPr lang="en-US"/>
          </a:p>
        </p:txBody>
      </p:sp>
      <p:pic>
        <p:nvPicPr>
          <p:cNvPr id="3" name="Picture 4" descr="Graphical user interface&#10;&#10;Description automatically generated">
            <a:extLst>
              <a:ext uri="{FF2B5EF4-FFF2-40B4-BE49-F238E27FC236}">
                <a16:creationId xmlns:a16="http://schemas.microsoft.com/office/drawing/2014/main" id="{6F5562E8-82A4-19A6-DBA9-1F76E71801E6}"/>
              </a:ext>
            </a:extLst>
          </p:cNvPr>
          <p:cNvPicPr>
            <a:picLocks noChangeAspect="1"/>
          </p:cNvPicPr>
          <p:nvPr/>
        </p:nvPicPr>
        <p:blipFill>
          <a:blip r:embed="rId3"/>
          <a:stretch>
            <a:fillRect/>
          </a:stretch>
        </p:blipFill>
        <p:spPr>
          <a:xfrm>
            <a:off x="0" y="1058730"/>
            <a:ext cx="12235542" cy="5796453"/>
          </a:xfrm>
          <a:prstGeom prst="rect">
            <a:avLst/>
          </a:prstGeom>
        </p:spPr>
      </p:pic>
    </p:spTree>
    <p:extLst>
      <p:ext uri="{BB962C8B-B14F-4D97-AF65-F5344CB8AC3E}">
        <p14:creationId xmlns:p14="http://schemas.microsoft.com/office/powerpoint/2010/main" val="198565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4088C00E-50D2-5C5E-729D-46F56BCDCEE7}"/>
              </a:ext>
            </a:extLst>
          </p:cNvPr>
          <p:cNvPicPr>
            <a:picLocks noChangeAspect="1"/>
          </p:cNvPicPr>
          <p:nvPr/>
        </p:nvPicPr>
        <p:blipFill rotWithShape="1">
          <a:blip r:embed="rId2"/>
          <a:srcRect l="15238" r="17751" b="4"/>
          <a:stretch/>
        </p:blipFill>
        <p:spPr>
          <a:xfrm>
            <a:off x="4523" y="2262"/>
            <a:ext cx="12186538" cy="1469562"/>
          </a:xfrm>
          <a:prstGeom prst="rect">
            <a:avLst/>
          </a:prstGeom>
          <a:noFill/>
        </p:spPr>
      </p:pic>
      <p:sp>
        <p:nvSpPr>
          <p:cNvPr id="2" name="Title 1">
            <a:extLst>
              <a:ext uri="{FF2B5EF4-FFF2-40B4-BE49-F238E27FC236}">
                <a16:creationId xmlns:a16="http://schemas.microsoft.com/office/drawing/2014/main" id="{EBCA54C3-24C6-04D9-7477-03C694BEA26E}"/>
              </a:ext>
            </a:extLst>
          </p:cNvPr>
          <p:cNvSpPr>
            <a:spLocks noGrp="1"/>
          </p:cNvSpPr>
          <p:nvPr>
            <p:ph type="title"/>
          </p:nvPr>
        </p:nvSpPr>
        <p:spPr>
          <a:xfrm>
            <a:off x="571501" y="65314"/>
            <a:ext cx="4413532" cy="1398815"/>
          </a:xfrm>
        </p:spPr>
        <p:txBody>
          <a:bodyPr anchor="b">
            <a:normAutofit/>
          </a:bodyPr>
          <a:lstStyle/>
          <a:p>
            <a:r>
              <a:rPr lang="en-US"/>
              <a:t>Knowledge graph</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12</a:t>
            </a:fld>
            <a:endParaRPr lang="en-US"/>
          </a:p>
        </p:txBody>
      </p:sp>
      <p:pic>
        <p:nvPicPr>
          <p:cNvPr id="3" name="Picture 3" descr="Diagram&#10;&#10;Description automatically generated">
            <a:extLst>
              <a:ext uri="{FF2B5EF4-FFF2-40B4-BE49-F238E27FC236}">
                <a16:creationId xmlns:a16="http://schemas.microsoft.com/office/drawing/2014/main" id="{CE91B7F1-6506-7517-A585-8FDC49C773E2}"/>
              </a:ext>
            </a:extLst>
          </p:cNvPr>
          <p:cNvPicPr>
            <a:picLocks noChangeAspect="1"/>
          </p:cNvPicPr>
          <p:nvPr/>
        </p:nvPicPr>
        <p:blipFill>
          <a:blip r:embed="rId3"/>
          <a:stretch>
            <a:fillRect/>
          </a:stretch>
        </p:blipFill>
        <p:spPr>
          <a:xfrm>
            <a:off x="0" y="1467680"/>
            <a:ext cx="12191999" cy="5392211"/>
          </a:xfrm>
          <a:prstGeom prst="rect">
            <a:avLst/>
          </a:prstGeom>
        </p:spPr>
      </p:pic>
    </p:spTree>
    <p:extLst>
      <p:ext uri="{BB962C8B-B14F-4D97-AF65-F5344CB8AC3E}">
        <p14:creationId xmlns:p14="http://schemas.microsoft.com/office/powerpoint/2010/main" val="1402509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C557EFAA-0D6D-9D78-835E-3609537FCB44}"/>
              </a:ext>
            </a:extLst>
          </p:cNvPr>
          <p:cNvPicPr>
            <a:picLocks noChangeAspect="1"/>
          </p:cNvPicPr>
          <p:nvPr/>
        </p:nvPicPr>
        <p:blipFill rotWithShape="1">
          <a:blip r:embed="rId2"/>
          <a:srcRect l="22806" r="16880" b="-2"/>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2B3814AD-BAC5-9BA4-8748-091E3CFF4DB8}"/>
              </a:ext>
            </a:extLst>
          </p:cNvPr>
          <p:cNvSpPr>
            <a:spLocks noGrp="1"/>
          </p:cNvSpPr>
          <p:nvPr>
            <p:ph type="title"/>
          </p:nvPr>
        </p:nvSpPr>
        <p:spPr>
          <a:xfrm>
            <a:off x="647701" y="2362201"/>
            <a:ext cx="4413532" cy="3848100"/>
          </a:xfrm>
        </p:spPr>
        <p:txBody>
          <a:bodyPr anchor="b">
            <a:normAutofit/>
          </a:bodyPr>
          <a:lstStyle/>
          <a:p>
            <a:r>
              <a:rPr lang="en-US"/>
              <a:t>cONTRIBUTIONS</a:t>
            </a:r>
          </a:p>
        </p:txBody>
      </p:sp>
      <p:sp>
        <p:nvSpPr>
          <p:cNvPr id="3" name="Content Placeholder 2">
            <a:extLst>
              <a:ext uri="{FF2B5EF4-FFF2-40B4-BE49-F238E27FC236}">
                <a16:creationId xmlns:a16="http://schemas.microsoft.com/office/drawing/2014/main" id="{FB484B82-65D4-317C-7181-C01AA538C436}"/>
              </a:ext>
            </a:extLst>
          </p:cNvPr>
          <p:cNvSpPr>
            <a:spLocks noGrp="1"/>
          </p:cNvSpPr>
          <p:nvPr>
            <p:ph idx="1"/>
          </p:nvPr>
        </p:nvSpPr>
        <p:spPr>
          <a:xfrm>
            <a:off x="8115301" y="914400"/>
            <a:ext cx="3162300" cy="5029200"/>
          </a:xfrm>
        </p:spPr>
        <p:txBody>
          <a:bodyPr vert="horz" lIns="91440" tIns="45720" rIns="91440" bIns="45720" rtlCol="0" anchor="t">
            <a:normAutofit/>
          </a:bodyPr>
          <a:lstStyle/>
          <a:p>
            <a:r>
              <a:rPr lang="en-US" sz="1800" b="1" dirty="0"/>
              <a:t>Nikhil Agrawal : Frontend Implementation, Debugging and </a:t>
            </a:r>
            <a:r>
              <a:rPr lang="en-US" sz="1800" b="1"/>
              <a:t>testing, API calls</a:t>
            </a:r>
            <a:endParaRPr lang="en-US" sz="1800" b="1" dirty="0"/>
          </a:p>
          <a:p>
            <a:r>
              <a:rPr lang="en-US" sz="1800" b="1" dirty="0"/>
              <a:t>Mitul Garg : Knowledge Graph, Readme, Presentation, UI.</a:t>
            </a:r>
          </a:p>
          <a:p>
            <a:r>
              <a:rPr lang="en-US" sz="1800" b="1" dirty="0"/>
              <a:t>Atharv </a:t>
            </a:r>
            <a:r>
              <a:rPr lang="en-US" sz="1800" b="1" dirty="0" err="1"/>
              <a:t>Sujlegaonkar</a:t>
            </a:r>
            <a:r>
              <a:rPr lang="en-US" sz="1800" b="1" dirty="0"/>
              <a:t> : Backend Implementation, Debugging ,connecting knowledge Graph to server.</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dirty="0">
              <a:solidFill>
                <a:srgbClr val="FFFFFF"/>
              </a:solidFill>
              <a:effectLst>
                <a:outerShdw blurRad="38100" dist="38100" dir="2700000" algn="tl">
                  <a:srgbClr val="000000">
                    <a:alpha val="43137"/>
                  </a:srgbClr>
                </a:outerShdw>
              </a:effectLst>
            </a:endParaRPr>
          </a:p>
        </p:txBody>
      </p:sp>
      <p:sp>
        <p:nvSpPr>
          <p:cNvPr id="11" name="Footer Placeholder 6">
            <a:extLst>
              <a:ext uri="{FF2B5EF4-FFF2-40B4-BE49-F238E27FC236}">
                <a16:creationId xmlns:a16="http://schemas.microsoft.com/office/drawing/2014/main" id="{404A6FB0-C4C4-40E5-BB62-E4A7BEB1CEF7}"/>
              </a:ext>
            </a:extLst>
          </p:cNvPr>
          <p:cNvSpPr>
            <a:spLocks noGrp="1"/>
          </p:cNvSpPr>
          <p:nvPr>
            <p:ph type="ftr" sz="quarter" idx="11"/>
          </p:nvPr>
        </p:nvSpPr>
        <p:spPr>
          <a:xfrm>
            <a:off x="8034169" y="6332538"/>
            <a:ext cx="3505459" cy="365125"/>
          </a:xfrm>
        </p:spPr>
        <p:txBody>
          <a:bodyPr/>
          <a:lstStyle/>
          <a:p>
            <a:pPr>
              <a:spcAft>
                <a:spcPts val="600"/>
              </a:spcAft>
            </a:pPr>
            <a:r>
              <a:rPr lang="en-US"/>
              <a:t>Sample Footer Text</a:t>
            </a: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13</a:t>
            </a:fld>
            <a:endParaRPr lang="en-US"/>
          </a:p>
        </p:txBody>
      </p:sp>
    </p:spTree>
    <p:extLst>
      <p:ext uri="{BB962C8B-B14F-4D97-AF65-F5344CB8AC3E}">
        <p14:creationId xmlns:p14="http://schemas.microsoft.com/office/powerpoint/2010/main" val="210591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69C36C9E-5623-03EF-0E5E-AB9ADC88CE3A}"/>
              </a:ext>
            </a:extLst>
          </p:cNvPr>
          <p:cNvPicPr>
            <a:picLocks noChangeAspect="1"/>
          </p:cNvPicPr>
          <p:nvPr/>
        </p:nvPicPr>
        <p:blipFill rotWithShape="1">
          <a:blip r:embed="rId2"/>
          <a:srcRect l="11307" r="6" b="6"/>
          <a:stretch/>
        </p:blipFill>
        <p:spPr>
          <a:xfrm>
            <a:off x="-139515" y="-69262"/>
            <a:ext cx="12330028" cy="7173674"/>
          </a:xfrm>
          <a:prstGeom prst="rect">
            <a:avLst/>
          </a:prstGeom>
          <a:noFill/>
        </p:spPr>
      </p:pic>
      <p:sp>
        <p:nvSpPr>
          <p:cNvPr id="2" name="Title 1">
            <a:extLst>
              <a:ext uri="{FF2B5EF4-FFF2-40B4-BE49-F238E27FC236}">
                <a16:creationId xmlns:a16="http://schemas.microsoft.com/office/drawing/2014/main" id="{CD4A655E-8C74-40ED-1EF9-6D9731008029}"/>
              </a:ext>
            </a:extLst>
          </p:cNvPr>
          <p:cNvSpPr>
            <a:spLocks noGrp="1"/>
          </p:cNvSpPr>
          <p:nvPr>
            <p:ph type="title"/>
          </p:nvPr>
        </p:nvSpPr>
        <p:spPr>
          <a:xfrm>
            <a:off x="4665519" y="3230583"/>
            <a:ext cx="4225166" cy="1549899"/>
          </a:xfrm>
        </p:spPr>
        <p:txBody>
          <a:bodyPr anchor="t">
            <a:normAutofit/>
          </a:bodyPr>
          <a:lstStyle/>
          <a:p>
            <a:r>
              <a:rPr lang="en-US" dirty="0"/>
              <a:t>Thank you</a:t>
            </a:r>
          </a:p>
        </p:txBody>
      </p:sp>
      <p:sp>
        <p:nvSpPr>
          <p:cNvPr id="11"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5"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dirty="0" smtClean="0"/>
              <a:pPr>
                <a:spcAft>
                  <a:spcPts val="600"/>
                </a:spcAft>
              </a:pPr>
              <a:t>14</a:t>
            </a:fld>
            <a:endParaRPr lang="en-US" dirty="0"/>
          </a:p>
        </p:txBody>
      </p:sp>
    </p:spTree>
    <p:extLst>
      <p:ext uri="{BB962C8B-B14F-4D97-AF65-F5344CB8AC3E}">
        <p14:creationId xmlns:p14="http://schemas.microsoft.com/office/powerpoint/2010/main" val="137109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7343-BA1F-D44B-A78E-D215B3E63327}"/>
              </a:ext>
            </a:extLst>
          </p:cNvPr>
          <p:cNvSpPr>
            <a:spLocks noGrp="1"/>
          </p:cNvSpPr>
          <p:nvPr>
            <p:ph type="title"/>
          </p:nvPr>
        </p:nvSpPr>
        <p:spPr>
          <a:xfrm>
            <a:off x="6092564" y="576943"/>
            <a:ext cx="5901573" cy="1447801"/>
          </a:xfrm>
        </p:spPr>
        <p:txBody>
          <a:bodyPr anchor="b">
            <a:normAutofit/>
          </a:bodyPr>
          <a:lstStyle/>
          <a:p>
            <a:pPr>
              <a:lnSpc>
                <a:spcPct val="110000"/>
              </a:lnSpc>
            </a:pPr>
            <a:r>
              <a:rPr lang="en-US" sz="2300"/>
              <a:t>Creating a Knowledge Database Management Dashboard For patient data</a:t>
            </a:r>
          </a:p>
        </p:txBody>
      </p:sp>
      <p:sp>
        <p:nvSpPr>
          <p:cNvPr id="3" name="Content Placeholder 2">
            <a:extLst>
              <a:ext uri="{FF2B5EF4-FFF2-40B4-BE49-F238E27FC236}">
                <a16:creationId xmlns:a16="http://schemas.microsoft.com/office/drawing/2014/main" id="{6E0D9A75-AD67-777B-EC08-062F07ABB6A0}"/>
              </a:ext>
            </a:extLst>
          </p:cNvPr>
          <p:cNvSpPr>
            <a:spLocks noGrp="1"/>
          </p:cNvSpPr>
          <p:nvPr>
            <p:ph idx="1"/>
          </p:nvPr>
        </p:nvSpPr>
        <p:spPr>
          <a:xfrm>
            <a:off x="5820419" y="2939297"/>
            <a:ext cx="5901574" cy="3117899"/>
          </a:xfrm>
        </p:spPr>
        <p:txBody>
          <a:bodyPr vert="horz" lIns="91440" tIns="45720" rIns="91440" bIns="45720" rtlCol="0">
            <a:normAutofit/>
          </a:bodyPr>
          <a:lstStyle/>
          <a:p>
            <a:r>
              <a:rPr lang="en-US" b="1"/>
              <a:t>Metrics for data :</a:t>
            </a:r>
          </a:p>
          <a:p>
            <a:pPr lvl="1"/>
            <a:r>
              <a:rPr lang="en-US" sz="2000" b="1"/>
              <a:t>Basic patient data</a:t>
            </a:r>
          </a:p>
          <a:p>
            <a:pPr lvl="1"/>
            <a:r>
              <a:rPr lang="en-US" sz="2000" b="1"/>
              <a:t>Medical observations</a:t>
            </a:r>
          </a:p>
          <a:p>
            <a:pPr lvl="1"/>
            <a:r>
              <a:rPr lang="en-US" sz="2000" b="1"/>
              <a:t>Blood reports</a:t>
            </a:r>
          </a:p>
          <a:p>
            <a:pPr lvl="1"/>
            <a:r>
              <a:rPr lang="en-US" sz="2000" b="1"/>
              <a:t>Imaging (Images, CT scans, MRI etc.)</a:t>
            </a:r>
          </a:p>
          <a:p>
            <a:pPr lvl="1"/>
            <a:r>
              <a:rPr lang="en-US" sz="2000" b="1"/>
              <a:t>Genome Sequencing Data</a:t>
            </a:r>
          </a:p>
        </p:txBody>
      </p:sp>
      <p:pic>
        <p:nvPicPr>
          <p:cNvPr id="5" name="Picture 4" descr="Digital financial graph">
            <a:extLst>
              <a:ext uri="{FF2B5EF4-FFF2-40B4-BE49-F238E27FC236}">
                <a16:creationId xmlns:a16="http://schemas.microsoft.com/office/drawing/2014/main" id="{7FB293C4-45EA-0DD7-0E31-C937D637BF16}"/>
              </a:ext>
            </a:extLst>
          </p:cNvPr>
          <p:cNvPicPr>
            <a:picLocks noChangeAspect="1"/>
          </p:cNvPicPr>
          <p:nvPr/>
        </p:nvPicPr>
        <p:blipFill rotWithShape="1">
          <a:blip r:embed="rId2"/>
          <a:srcRect l="29098" r="10589" b="-2"/>
          <a:stretch/>
        </p:blipFill>
        <p:spPr>
          <a:xfrm>
            <a:off x="3622" y="772"/>
            <a:ext cx="5555019" cy="6856455"/>
          </a:xfrm>
          <a:prstGeom prst="rect">
            <a:avLst/>
          </a:prstGeom>
          <a:noFill/>
        </p:spPr>
      </p:pic>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60591" y="6332538"/>
            <a:ext cx="2998272" cy="365125"/>
          </a:xfrm>
        </p:spPr>
        <p:txBody>
          <a:bodyPr>
            <a:normAutofit/>
          </a:bodyPr>
          <a:lstStyle/>
          <a:p>
            <a:pPr>
              <a:spcAft>
                <a:spcPts val="600"/>
              </a:spcAft>
            </a:pPr>
            <a:fld id="{B8DED8ED-8F31-468F-AEE3-83AA769F2FC4}" type="datetime1">
              <a:rPr lang="en-US" smtClean="0">
                <a:effectLst>
                  <a:outerShdw blurRad="38100" dist="38100" dir="2700000" algn="tl">
                    <a:srgbClr val="000000">
                      <a:alpha val="43137"/>
                    </a:srgbClr>
                  </a:outerShdw>
                </a:effectLst>
              </a:rPr>
              <a:pPr>
                <a:spcAft>
                  <a:spcPts val="600"/>
                </a:spcAft>
              </a:pPr>
              <a:t>5/10/2023</a:t>
            </a:fld>
            <a:endParaRPr lang="en-US">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a:t>
            </a:fld>
            <a:endParaRPr lang="en-US"/>
          </a:p>
        </p:txBody>
      </p:sp>
    </p:spTree>
    <p:extLst>
      <p:ext uri="{BB962C8B-B14F-4D97-AF65-F5344CB8AC3E}">
        <p14:creationId xmlns:p14="http://schemas.microsoft.com/office/powerpoint/2010/main" val="41007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493AD94C-40EA-61D1-F498-3AF285BA7A0D}"/>
              </a:ext>
            </a:extLst>
          </p:cNvPr>
          <p:cNvPicPr>
            <a:picLocks noChangeAspect="1"/>
          </p:cNvPicPr>
          <p:nvPr/>
        </p:nvPicPr>
        <p:blipFill rotWithShape="1">
          <a:blip r:embed="rId2"/>
          <a:srcRect r="28534" b="-3"/>
          <a:stretch/>
        </p:blipFill>
        <p:spPr>
          <a:xfrm>
            <a:off x="-227590" y="-39574"/>
            <a:ext cx="7353280" cy="6857990"/>
          </a:xfrm>
          <a:prstGeom prst="rect">
            <a:avLst/>
          </a:prstGeom>
          <a:noFill/>
        </p:spPr>
      </p:pic>
      <p:sp>
        <p:nvSpPr>
          <p:cNvPr id="2" name="Title 1">
            <a:extLst>
              <a:ext uri="{FF2B5EF4-FFF2-40B4-BE49-F238E27FC236}">
                <a16:creationId xmlns:a16="http://schemas.microsoft.com/office/drawing/2014/main" id="{A17646EE-7AE7-6900-7CE2-2A7F0F026EAE}"/>
              </a:ext>
            </a:extLst>
          </p:cNvPr>
          <p:cNvSpPr>
            <a:spLocks noGrp="1"/>
          </p:cNvSpPr>
          <p:nvPr>
            <p:ph type="title"/>
          </p:nvPr>
        </p:nvSpPr>
        <p:spPr>
          <a:xfrm>
            <a:off x="647701" y="2362201"/>
            <a:ext cx="4413532" cy="3848100"/>
          </a:xfrm>
        </p:spPr>
        <p:txBody>
          <a:bodyPr anchor="b">
            <a:normAutofit/>
          </a:bodyPr>
          <a:lstStyle/>
          <a:p>
            <a:r>
              <a:rPr lang="en-US">
                <a:solidFill>
                  <a:schemeClr val="bg1"/>
                </a:solidFill>
              </a:rPr>
              <a:t>Tech Stack Used</a:t>
            </a:r>
          </a:p>
        </p:txBody>
      </p:sp>
      <p:sp>
        <p:nvSpPr>
          <p:cNvPr id="3" name="Content Placeholder 2">
            <a:extLst>
              <a:ext uri="{FF2B5EF4-FFF2-40B4-BE49-F238E27FC236}">
                <a16:creationId xmlns:a16="http://schemas.microsoft.com/office/drawing/2014/main" id="{01BE7259-E721-B73E-4D56-333A9031ECE6}"/>
              </a:ext>
            </a:extLst>
          </p:cNvPr>
          <p:cNvSpPr>
            <a:spLocks noGrp="1"/>
          </p:cNvSpPr>
          <p:nvPr>
            <p:ph idx="1"/>
          </p:nvPr>
        </p:nvSpPr>
        <p:spPr>
          <a:xfrm>
            <a:off x="8154885" y="261258"/>
            <a:ext cx="3696689" cy="5860472"/>
          </a:xfrm>
        </p:spPr>
        <p:txBody>
          <a:bodyPr vert="horz" lIns="91440" tIns="45720" rIns="91440" bIns="45720" rtlCol="0" anchor="t">
            <a:normAutofit/>
          </a:bodyPr>
          <a:lstStyle/>
          <a:p>
            <a:pPr>
              <a:lnSpc>
                <a:spcPct val="110000"/>
              </a:lnSpc>
            </a:pPr>
            <a:r>
              <a:rPr lang="en-US" sz="1600" b="1"/>
              <a:t>We have used the following for knowledge graphs :</a:t>
            </a:r>
          </a:p>
          <a:p>
            <a:pPr lvl="1">
              <a:lnSpc>
                <a:spcPct val="110000"/>
              </a:lnSpc>
            </a:pPr>
            <a:r>
              <a:rPr lang="en-US" b="1" err="1"/>
              <a:t>Networkx</a:t>
            </a:r>
            <a:r>
              <a:rPr lang="en-US" b="1"/>
              <a:t> </a:t>
            </a:r>
            <a:r>
              <a:rPr lang="en-US" sz="1600" b="1"/>
              <a:t>– a python library for network analysis</a:t>
            </a:r>
          </a:p>
          <a:p>
            <a:pPr>
              <a:lnSpc>
                <a:spcPct val="110000"/>
              </a:lnSpc>
            </a:pPr>
            <a:r>
              <a:rPr lang="en-US" sz="1600" b="1"/>
              <a:t>We have used MERN stack in our project</a:t>
            </a:r>
          </a:p>
          <a:p>
            <a:pPr lvl="1">
              <a:lnSpc>
                <a:spcPct val="110000"/>
              </a:lnSpc>
            </a:pPr>
            <a:r>
              <a:rPr lang="en-US" b="1"/>
              <a:t>MongoDB </a:t>
            </a:r>
            <a:r>
              <a:rPr lang="en-US" sz="1600" b="1"/>
              <a:t>— document database</a:t>
            </a:r>
          </a:p>
          <a:p>
            <a:pPr lvl="1">
              <a:lnSpc>
                <a:spcPct val="110000"/>
              </a:lnSpc>
            </a:pPr>
            <a:r>
              <a:rPr lang="en-US" b="1"/>
              <a:t>Express(.</a:t>
            </a:r>
            <a:r>
              <a:rPr lang="en-US" b="1" err="1"/>
              <a:t>js</a:t>
            </a:r>
            <a:r>
              <a:rPr lang="en-US" b="1"/>
              <a:t>) </a:t>
            </a:r>
            <a:r>
              <a:rPr lang="en-US" sz="1600" b="1"/>
              <a:t>— Node.js web framework</a:t>
            </a:r>
          </a:p>
          <a:p>
            <a:pPr lvl="1">
              <a:lnSpc>
                <a:spcPct val="110000"/>
              </a:lnSpc>
            </a:pPr>
            <a:r>
              <a:rPr lang="en-US" b="1"/>
              <a:t>React(.</a:t>
            </a:r>
            <a:r>
              <a:rPr lang="en-US" b="1" err="1"/>
              <a:t>js</a:t>
            </a:r>
            <a:r>
              <a:rPr lang="en-US" b="1"/>
              <a:t>)</a:t>
            </a:r>
            <a:r>
              <a:rPr lang="en-US" sz="1600" b="1"/>
              <a:t> — a client-side JavaScript framework</a:t>
            </a:r>
          </a:p>
          <a:p>
            <a:pPr lvl="1">
              <a:lnSpc>
                <a:spcPct val="110000"/>
              </a:lnSpc>
            </a:pPr>
            <a:r>
              <a:rPr lang="en-US" b="1"/>
              <a:t>Node(.</a:t>
            </a:r>
            <a:r>
              <a:rPr lang="en-US" b="1" err="1"/>
              <a:t>js</a:t>
            </a:r>
            <a:r>
              <a:rPr lang="en-US" b="1"/>
              <a:t>)</a:t>
            </a:r>
            <a:r>
              <a:rPr lang="en-US" sz="1600" b="1"/>
              <a:t> — the premier JavaScript web server</a:t>
            </a:r>
          </a:p>
          <a:p>
            <a:pPr lvl="1">
              <a:lnSpc>
                <a:spcPct val="110000"/>
              </a:lnSpc>
            </a:pPr>
            <a:endParaRPr lang="en-US" sz="1600" b="1"/>
          </a:p>
          <a:p>
            <a:pPr marL="457200" lvl="1" indent="0">
              <a:lnSpc>
                <a:spcPct val="110000"/>
              </a:lnSpc>
              <a:buNone/>
            </a:pPr>
            <a:endParaRPr lang="en-US" sz="1500" b="1"/>
          </a:p>
          <a:p>
            <a:pPr>
              <a:lnSpc>
                <a:spcPct val="110000"/>
              </a:lnSpc>
            </a:pPr>
            <a:endParaRPr lang="en-US" sz="1500"/>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3</a:t>
            </a:fld>
            <a:endParaRPr lang="en-US"/>
          </a:p>
        </p:txBody>
      </p:sp>
    </p:spTree>
    <p:extLst>
      <p:ext uri="{BB962C8B-B14F-4D97-AF65-F5344CB8AC3E}">
        <p14:creationId xmlns:p14="http://schemas.microsoft.com/office/powerpoint/2010/main" val="197546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372CE038-8B07-6A0B-8630-FFAB6A0599C2}"/>
              </a:ext>
            </a:extLst>
          </p:cNvPr>
          <p:cNvPicPr>
            <a:picLocks noChangeAspect="1"/>
          </p:cNvPicPr>
          <p:nvPr/>
        </p:nvPicPr>
        <p:blipFill rotWithShape="1">
          <a:blip r:embed="rId2"/>
          <a:srcRect r="28534" b="-3"/>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BCCF503E-1716-DF6B-B01B-8489A0B1FF89}"/>
              </a:ext>
            </a:extLst>
          </p:cNvPr>
          <p:cNvSpPr>
            <a:spLocks noGrp="1"/>
          </p:cNvSpPr>
          <p:nvPr>
            <p:ph type="title"/>
          </p:nvPr>
        </p:nvSpPr>
        <p:spPr>
          <a:xfrm>
            <a:off x="647701" y="2362201"/>
            <a:ext cx="4413532" cy="3848100"/>
          </a:xfrm>
        </p:spPr>
        <p:txBody>
          <a:bodyPr anchor="b">
            <a:normAutofit/>
          </a:bodyPr>
          <a:lstStyle/>
          <a:p>
            <a:r>
              <a:rPr lang="en-US"/>
              <a:t>About mern stack</a:t>
            </a:r>
          </a:p>
        </p:txBody>
      </p:sp>
      <p:sp>
        <p:nvSpPr>
          <p:cNvPr id="3" name="Content Placeholder 2">
            <a:extLst>
              <a:ext uri="{FF2B5EF4-FFF2-40B4-BE49-F238E27FC236}">
                <a16:creationId xmlns:a16="http://schemas.microsoft.com/office/drawing/2014/main" id="{7EF807DA-3745-809D-984A-7C3BAE1503DA}"/>
              </a:ext>
            </a:extLst>
          </p:cNvPr>
          <p:cNvSpPr>
            <a:spLocks noGrp="1"/>
          </p:cNvSpPr>
          <p:nvPr>
            <p:ph idx="1"/>
          </p:nvPr>
        </p:nvSpPr>
        <p:spPr>
          <a:xfrm>
            <a:off x="7580912" y="914400"/>
            <a:ext cx="3696689" cy="5563589"/>
          </a:xfrm>
        </p:spPr>
        <p:txBody>
          <a:bodyPr vert="horz" lIns="91440" tIns="45720" rIns="91440" bIns="45720" rtlCol="0" anchor="t">
            <a:normAutofit fontScale="92500" lnSpcReduction="20000"/>
          </a:bodyPr>
          <a:lstStyle/>
          <a:p>
            <a:pPr marL="0" indent="0">
              <a:lnSpc>
                <a:spcPct val="110000"/>
              </a:lnSpc>
              <a:buNone/>
            </a:pPr>
            <a:br>
              <a:rPr lang="en-US" sz="1100"/>
            </a:br>
            <a:r>
              <a:rPr lang="en-US" sz="1500" b="1"/>
              <a:t>MERN stack is a web development technology stack that consists of four major components: MongoDB, </a:t>
            </a:r>
            <a:r>
              <a:rPr lang="en-US" sz="1500" b="1" err="1"/>
              <a:t>ExpressJS</a:t>
            </a:r>
            <a:r>
              <a:rPr lang="en-US" sz="1500" b="1"/>
              <a:t>, ReactJS, and Node.js.</a:t>
            </a:r>
          </a:p>
          <a:p>
            <a:pPr>
              <a:lnSpc>
                <a:spcPct val="110000"/>
              </a:lnSpc>
            </a:pPr>
            <a:r>
              <a:rPr lang="en-US" sz="1500" b="1"/>
              <a:t>MongoDB: It is a NoSQL database that stores data in the form of documents in JSON-like format. It is highly scalable and flexible.</a:t>
            </a:r>
          </a:p>
          <a:p>
            <a:pPr>
              <a:lnSpc>
                <a:spcPct val="110000"/>
              </a:lnSpc>
            </a:pPr>
            <a:r>
              <a:rPr lang="en-US" sz="1500" b="1" err="1"/>
              <a:t>ExpressJS</a:t>
            </a:r>
            <a:r>
              <a:rPr lang="en-US" sz="1500" b="1"/>
              <a:t>: It is a backend web application framework that is built on top of Node.js. It provides a set of tools and libraries to build web applications quickly and easily.</a:t>
            </a:r>
          </a:p>
          <a:p>
            <a:pPr>
              <a:lnSpc>
                <a:spcPct val="110000"/>
              </a:lnSpc>
            </a:pPr>
            <a:r>
              <a:rPr lang="en-US" sz="1500" b="1"/>
              <a:t>ReactJS: It is a JavaScript library for building user interfaces. It allows developers to build reusable UI components and update them dynamically without the need for a page refresh.</a:t>
            </a:r>
          </a:p>
          <a:p>
            <a:pPr>
              <a:lnSpc>
                <a:spcPct val="110000"/>
              </a:lnSpc>
            </a:pPr>
            <a:r>
              <a:rPr lang="en-US" sz="1500" b="1"/>
              <a:t>Node.js: It is a runtime environment for executing JavaScript code outside of a browser. It provides a platform for building scalable, server-side applications using JavaScript.</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4</a:t>
            </a:fld>
            <a:endParaRPr lang="en-US"/>
          </a:p>
        </p:txBody>
      </p:sp>
    </p:spTree>
    <p:extLst>
      <p:ext uri="{BB962C8B-B14F-4D97-AF65-F5344CB8AC3E}">
        <p14:creationId xmlns:p14="http://schemas.microsoft.com/office/powerpoint/2010/main" val="151447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47E8CE1E-425A-999C-D12F-B0370F9711F4}"/>
              </a:ext>
            </a:extLst>
          </p:cNvPr>
          <p:cNvPicPr>
            <a:picLocks noChangeAspect="1"/>
          </p:cNvPicPr>
          <p:nvPr/>
        </p:nvPicPr>
        <p:blipFill rotWithShape="1">
          <a:blip r:embed="rId2"/>
          <a:srcRect l="19583" r="4" b="4"/>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B5044D23-B11C-BD4B-A088-414CAB71E20F}"/>
              </a:ext>
            </a:extLst>
          </p:cNvPr>
          <p:cNvSpPr>
            <a:spLocks noGrp="1"/>
          </p:cNvSpPr>
          <p:nvPr>
            <p:ph type="title"/>
          </p:nvPr>
        </p:nvSpPr>
        <p:spPr>
          <a:xfrm>
            <a:off x="647701" y="2362201"/>
            <a:ext cx="4413532" cy="3848100"/>
          </a:xfrm>
        </p:spPr>
        <p:txBody>
          <a:bodyPr anchor="b">
            <a:normAutofit/>
          </a:bodyPr>
          <a:lstStyle/>
          <a:p>
            <a:r>
              <a:rPr lang="en-US"/>
              <a:t>About networkx</a:t>
            </a:r>
          </a:p>
        </p:txBody>
      </p:sp>
      <p:sp>
        <p:nvSpPr>
          <p:cNvPr id="3" name="Content Placeholder 2">
            <a:extLst>
              <a:ext uri="{FF2B5EF4-FFF2-40B4-BE49-F238E27FC236}">
                <a16:creationId xmlns:a16="http://schemas.microsoft.com/office/drawing/2014/main" id="{4D0424AB-F964-7277-5699-B9050BE90EB3}"/>
              </a:ext>
            </a:extLst>
          </p:cNvPr>
          <p:cNvSpPr>
            <a:spLocks noGrp="1"/>
          </p:cNvSpPr>
          <p:nvPr>
            <p:ph idx="1"/>
          </p:nvPr>
        </p:nvSpPr>
        <p:spPr>
          <a:xfrm>
            <a:off x="8115301" y="914400"/>
            <a:ext cx="3162300" cy="5444836"/>
          </a:xfrm>
        </p:spPr>
        <p:txBody>
          <a:bodyPr vert="horz" lIns="91440" tIns="45720" rIns="91440" bIns="45720" rtlCol="0" anchor="t">
            <a:noAutofit/>
          </a:bodyPr>
          <a:lstStyle/>
          <a:p>
            <a:pPr>
              <a:lnSpc>
                <a:spcPct val="110000"/>
              </a:lnSpc>
            </a:pPr>
            <a:br>
              <a:rPr lang="en-US" sz="1600">
                <a:latin typeface="Grandview"/>
              </a:rPr>
            </a:br>
            <a:r>
              <a:rPr lang="en-US" sz="1600" err="1">
                <a:latin typeface="Grandview"/>
              </a:rPr>
              <a:t>NetworkX</a:t>
            </a:r>
            <a:r>
              <a:rPr lang="en-US" sz="1600">
                <a:latin typeface="Grandview"/>
              </a:rPr>
              <a:t> is a Python library for the creation, manipulation, and study of complex networks or graphs. It provides tools for analyzing and visualizing network data, as well as algorithms for generating and modeling networks.</a:t>
            </a:r>
          </a:p>
          <a:p>
            <a:pPr>
              <a:lnSpc>
                <a:spcPct val="110000"/>
              </a:lnSpc>
            </a:pPr>
            <a:r>
              <a:rPr lang="en-US" sz="1600">
                <a:latin typeface="Grandview"/>
              </a:rPr>
              <a:t>Networks or graphs are a collection of nodes or vertices, connected by edges or links. These networks can be used to model various real-world systems, such as social networks, transportation networks, biological networks, and more.</a:t>
            </a:r>
          </a:p>
          <a:p>
            <a:pPr>
              <a:lnSpc>
                <a:spcPct val="110000"/>
              </a:lnSpc>
            </a:pPr>
            <a:endParaRPr lang="en-US" sz="1500"/>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5</a:t>
            </a:fld>
            <a:endParaRPr lang="en-US"/>
          </a:p>
        </p:txBody>
      </p:sp>
    </p:spTree>
    <p:extLst>
      <p:ext uri="{BB962C8B-B14F-4D97-AF65-F5344CB8AC3E}">
        <p14:creationId xmlns:p14="http://schemas.microsoft.com/office/powerpoint/2010/main" val="1158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04963F11-0417-205C-DAB1-924AADCAB058}"/>
              </a:ext>
            </a:extLst>
          </p:cNvPr>
          <p:cNvPicPr>
            <a:picLocks noChangeAspect="1"/>
          </p:cNvPicPr>
          <p:nvPr/>
        </p:nvPicPr>
        <p:blipFill rotWithShape="1">
          <a:blip r:embed="rId2"/>
          <a:srcRect l="13451" r="26235" b="-2"/>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86F687AC-3784-9AEA-10BA-9330CAD63100}"/>
              </a:ext>
            </a:extLst>
          </p:cNvPr>
          <p:cNvSpPr>
            <a:spLocks noGrp="1"/>
          </p:cNvSpPr>
          <p:nvPr>
            <p:ph type="title"/>
          </p:nvPr>
        </p:nvSpPr>
        <p:spPr>
          <a:xfrm>
            <a:off x="647701" y="2362201"/>
            <a:ext cx="4413532" cy="3848100"/>
          </a:xfrm>
        </p:spPr>
        <p:txBody>
          <a:bodyPr anchor="b">
            <a:normAutofit/>
          </a:bodyPr>
          <a:lstStyle/>
          <a:p>
            <a:r>
              <a:rPr lang="en-US"/>
              <a:t>Challenges faced </a:t>
            </a:r>
          </a:p>
        </p:txBody>
      </p:sp>
      <p:sp>
        <p:nvSpPr>
          <p:cNvPr id="3" name="Content Placeholder 2">
            <a:extLst>
              <a:ext uri="{FF2B5EF4-FFF2-40B4-BE49-F238E27FC236}">
                <a16:creationId xmlns:a16="http://schemas.microsoft.com/office/drawing/2014/main" id="{B8B6733B-6BAE-6436-429F-3E0B06F52E95}"/>
              </a:ext>
            </a:extLst>
          </p:cNvPr>
          <p:cNvSpPr>
            <a:spLocks noGrp="1"/>
          </p:cNvSpPr>
          <p:nvPr>
            <p:ph idx="1"/>
          </p:nvPr>
        </p:nvSpPr>
        <p:spPr>
          <a:xfrm>
            <a:off x="8115301" y="914400"/>
            <a:ext cx="3162300" cy="5029200"/>
          </a:xfrm>
        </p:spPr>
        <p:txBody>
          <a:bodyPr vert="horz" lIns="91440" tIns="45720" rIns="91440" bIns="45720" rtlCol="0" anchor="t">
            <a:normAutofit/>
          </a:bodyPr>
          <a:lstStyle/>
          <a:p>
            <a:r>
              <a:rPr lang="en-US" sz="1800"/>
              <a:t>Connecting the Python-written Knowledge Graph to Java-written WebApp.</a:t>
            </a:r>
          </a:p>
          <a:p>
            <a:r>
              <a:rPr lang="en-US" sz="1800"/>
              <a:t>Analyzing the user data fields and understanding how to deploy it efficiently on the site.</a:t>
            </a:r>
          </a:p>
          <a:p>
            <a:r>
              <a:rPr lang="en-US" sz="1800"/>
              <a:t>Focusing on a minimalist UI but still making it eye-catchy.</a:t>
            </a:r>
          </a:p>
          <a:p>
            <a:r>
              <a:rPr lang="en-US" sz="1800"/>
              <a:t>Understanding the Tech-Stack, API calls, debugging multiple errors etc.</a:t>
            </a:r>
          </a:p>
          <a:p>
            <a:endParaRPr lang="en-US" sz="1800"/>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6</a:t>
            </a:fld>
            <a:endParaRPr lang="en-US"/>
          </a:p>
        </p:txBody>
      </p:sp>
    </p:spTree>
    <p:extLst>
      <p:ext uri="{BB962C8B-B14F-4D97-AF65-F5344CB8AC3E}">
        <p14:creationId xmlns:p14="http://schemas.microsoft.com/office/powerpoint/2010/main" val="110116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34DFF64B-E0B4-3D06-B29B-694C90801024}"/>
              </a:ext>
            </a:extLst>
          </p:cNvPr>
          <p:cNvPicPr>
            <a:picLocks noChangeAspect="1"/>
          </p:cNvPicPr>
          <p:nvPr/>
        </p:nvPicPr>
        <p:blipFill rotWithShape="1">
          <a:blip r:embed="rId2"/>
          <a:srcRect l="14945" r="4642" b="4"/>
          <a:stretch/>
        </p:blipFill>
        <p:spPr>
          <a:xfrm>
            <a:off x="20" y="10"/>
            <a:ext cx="6939623" cy="6857990"/>
          </a:xfrm>
          <a:prstGeom prst="rect">
            <a:avLst/>
          </a:prstGeom>
          <a:noFill/>
        </p:spPr>
      </p:pic>
      <p:sp>
        <p:nvSpPr>
          <p:cNvPr id="2" name="Title 1">
            <a:extLst>
              <a:ext uri="{FF2B5EF4-FFF2-40B4-BE49-F238E27FC236}">
                <a16:creationId xmlns:a16="http://schemas.microsoft.com/office/drawing/2014/main" id="{8B13A95B-F5E0-F1D6-F741-4F0336B629BA}"/>
              </a:ext>
            </a:extLst>
          </p:cNvPr>
          <p:cNvSpPr>
            <a:spLocks noGrp="1"/>
          </p:cNvSpPr>
          <p:nvPr>
            <p:ph type="title"/>
          </p:nvPr>
        </p:nvSpPr>
        <p:spPr>
          <a:xfrm>
            <a:off x="647701" y="2362201"/>
            <a:ext cx="4413532" cy="3848100"/>
          </a:xfrm>
        </p:spPr>
        <p:txBody>
          <a:bodyPr anchor="b">
            <a:normAutofit/>
          </a:bodyPr>
          <a:lstStyle/>
          <a:p>
            <a:r>
              <a:rPr lang="en-US"/>
              <a:t>Flowchart</a:t>
            </a:r>
          </a:p>
        </p:txBody>
      </p:sp>
      <p:sp>
        <p:nvSpPr>
          <p:cNvPr id="3" name="Content Placeholder 2">
            <a:extLst>
              <a:ext uri="{FF2B5EF4-FFF2-40B4-BE49-F238E27FC236}">
                <a16:creationId xmlns:a16="http://schemas.microsoft.com/office/drawing/2014/main" id="{019843A0-8C8D-F15F-B35F-DF8FB3CAAEC5}"/>
              </a:ext>
            </a:extLst>
          </p:cNvPr>
          <p:cNvSpPr>
            <a:spLocks noGrp="1"/>
          </p:cNvSpPr>
          <p:nvPr>
            <p:ph idx="1"/>
          </p:nvPr>
        </p:nvSpPr>
        <p:spPr>
          <a:xfrm>
            <a:off x="8115301" y="914400"/>
            <a:ext cx="3162300" cy="5029200"/>
          </a:xfrm>
        </p:spPr>
        <p:txBody>
          <a:bodyPr vert="horz" lIns="91440" tIns="45720" rIns="91440" bIns="45720" rtlCol="0">
            <a:normAutofit/>
          </a:bodyPr>
          <a:lstStyle/>
          <a:p>
            <a:pPr lvl="3"/>
            <a:r>
              <a:rPr lang="en-US" sz="1800"/>
              <a:t>Insert flowchart here</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7</a:t>
            </a:fld>
            <a:endParaRPr lang="en-US"/>
          </a:p>
        </p:txBody>
      </p:sp>
      <p:pic>
        <p:nvPicPr>
          <p:cNvPr id="4" name="Picture 5" descr="Diagram&#10;&#10;Description automatically generated">
            <a:extLst>
              <a:ext uri="{FF2B5EF4-FFF2-40B4-BE49-F238E27FC236}">
                <a16:creationId xmlns:a16="http://schemas.microsoft.com/office/drawing/2014/main" id="{07DBBD09-1D7B-EB8C-72F3-A6703C643D48}"/>
              </a:ext>
            </a:extLst>
          </p:cNvPr>
          <p:cNvPicPr>
            <a:picLocks noChangeAspect="1"/>
          </p:cNvPicPr>
          <p:nvPr/>
        </p:nvPicPr>
        <p:blipFill>
          <a:blip r:embed="rId3"/>
          <a:stretch>
            <a:fillRect/>
          </a:stretch>
        </p:blipFill>
        <p:spPr>
          <a:xfrm>
            <a:off x="6941074" y="65314"/>
            <a:ext cx="5254935" cy="6792685"/>
          </a:xfrm>
          <a:prstGeom prst="rect">
            <a:avLst/>
          </a:prstGeom>
        </p:spPr>
      </p:pic>
    </p:spTree>
    <p:extLst>
      <p:ext uri="{BB962C8B-B14F-4D97-AF65-F5344CB8AC3E}">
        <p14:creationId xmlns:p14="http://schemas.microsoft.com/office/powerpoint/2010/main" val="416571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ns pinned on a white surface and connecting a black thread">
            <a:extLst>
              <a:ext uri="{FF2B5EF4-FFF2-40B4-BE49-F238E27FC236}">
                <a16:creationId xmlns:a16="http://schemas.microsoft.com/office/drawing/2014/main" id="{09BE8694-6527-0E8D-DF0E-7652B601251B}"/>
              </a:ext>
            </a:extLst>
          </p:cNvPr>
          <p:cNvPicPr>
            <a:picLocks noChangeAspect="1"/>
          </p:cNvPicPr>
          <p:nvPr/>
        </p:nvPicPr>
        <p:blipFill rotWithShape="1">
          <a:blip r:embed="rId2"/>
          <a:srcRect r="28534" b="-3"/>
          <a:stretch/>
        </p:blipFill>
        <p:spPr>
          <a:xfrm>
            <a:off x="20" y="21781"/>
            <a:ext cx="5546252" cy="6825334"/>
          </a:xfrm>
          <a:prstGeom prst="rect">
            <a:avLst/>
          </a:prstGeom>
          <a:noFill/>
        </p:spPr>
      </p:pic>
      <p:sp>
        <p:nvSpPr>
          <p:cNvPr id="2" name="Title 1">
            <a:extLst>
              <a:ext uri="{FF2B5EF4-FFF2-40B4-BE49-F238E27FC236}">
                <a16:creationId xmlns:a16="http://schemas.microsoft.com/office/drawing/2014/main" id="{C0F61D3F-7C1A-AD14-6BE1-30DAB93C08FF}"/>
              </a:ext>
            </a:extLst>
          </p:cNvPr>
          <p:cNvSpPr>
            <a:spLocks noGrp="1"/>
          </p:cNvSpPr>
          <p:nvPr>
            <p:ph type="title"/>
          </p:nvPr>
        </p:nvSpPr>
        <p:spPr>
          <a:xfrm>
            <a:off x="647701" y="2362201"/>
            <a:ext cx="4413532" cy="3848100"/>
          </a:xfrm>
        </p:spPr>
        <p:txBody>
          <a:bodyPr anchor="b">
            <a:normAutofit/>
          </a:bodyPr>
          <a:lstStyle/>
          <a:p>
            <a:r>
              <a:rPr lang="en-US"/>
              <a:t>Database model</a:t>
            </a:r>
          </a:p>
        </p:txBody>
      </p:sp>
      <p:sp>
        <p:nvSpPr>
          <p:cNvPr id="3" name="Content Placeholder 2">
            <a:extLst>
              <a:ext uri="{FF2B5EF4-FFF2-40B4-BE49-F238E27FC236}">
                <a16:creationId xmlns:a16="http://schemas.microsoft.com/office/drawing/2014/main" id="{402CF2A5-F28B-E69A-9402-E71E60BF6554}"/>
              </a:ext>
            </a:extLst>
          </p:cNvPr>
          <p:cNvSpPr>
            <a:spLocks noGrp="1"/>
          </p:cNvSpPr>
          <p:nvPr>
            <p:ph idx="1"/>
          </p:nvPr>
        </p:nvSpPr>
        <p:spPr>
          <a:xfrm>
            <a:off x="8115301" y="914400"/>
            <a:ext cx="3162300" cy="5029200"/>
          </a:xfrm>
        </p:spPr>
        <p:txBody>
          <a:bodyPr vert="horz" lIns="91440" tIns="45720" rIns="91440" bIns="45720" rtlCol="0">
            <a:normAutofit/>
          </a:bodyPr>
          <a:lstStyle/>
          <a:p>
            <a:r>
              <a:rPr lang="en-US" sz="1800"/>
              <a:t>Attach er diagram aur similar here</a:t>
            </a:r>
          </a:p>
        </p:txBody>
      </p:sp>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8</a:t>
            </a:fld>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D5B8D047-372D-10B3-642A-38C561CB3A0B}"/>
              </a:ext>
            </a:extLst>
          </p:cNvPr>
          <p:cNvPicPr>
            <a:picLocks noChangeAspect="1"/>
          </p:cNvPicPr>
          <p:nvPr/>
        </p:nvPicPr>
        <p:blipFill>
          <a:blip r:embed="rId3"/>
          <a:stretch>
            <a:fillRect/>
          </a:stretch>
        </p:blipFill>
        <p:spPr>
          <a:xfrm>
            <a:off x="5551716" y="-211"/>
            <a:ext cx="6640284" cy="6858420"/>
          </a:xfrm>
          <a:prstGeom prst="rect">
            <a:avLst/>
          </a:prstGeom>
        </p:spPr>
      </p:pic>
    </p:spTree>
    <p:extLst>
      <p:ext uri="{BB962C8B-B14F-4D97-AF65-F5344CB8AC3E}">
        <p14:creationId xmlns:p14="http://schemas.microsoft.com/office/powerpoint/2010/main" val="195321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5">
            <a:extLst>
              <a:ext uri="{FF2B5EF4-FFF2-40B4-BE49-F238E27FC236}">
                <a16:creationId xmlns:a16="http://schemas.microsoft.com/office/drawing/2014/main" id="{A9483B01-3D08-4B25-91EA-456B29BB2BD7}"/>
              </a:ext>
            </a:extLst>
          </p:cNvPr>
          <p:cNvSpPr>
            <a:spLocks noGrp="1"/>
          </p:cNvSpPr>
          <p:nvPr>
            <p:ph type="dt" sz="half" idx="10"/>
          </p:nvPr>
        </p:nvSpPr>
        <p:spPr>
          <a:xfrm>
            <a:off x="652371" y="6332538"/>
            <a:ext cx="3006492" cy="365125"/>
          </a:xfrm>
        </p:spPr>
        <p:txBody>
          <a:bodyPr/>
          <a:lstStyle/>
          <a:p>
            <a:pPr>
              <a:spcAft>
                <a:spcPts val="600"/>
              </a:spcAft>
            </a:pPr>
            <a:fld id="{B8DED8ED-8F31-468F-AEE3-83AA769F2FC4}" type="datetime1">
              <a:rPr lang="en-US" smtClean="0">
                <a:solidFill>
                  <a:srgbClr val="FFFFFF"/>
                </a:solidFill>
                <a:effectLst>
                  <a:outerShdw blurRad="38100" dist="38100" dir="2700000" algn="tl">
                    <a:srgbClr val="000000">
                      <a:alpha val="43137"/>
                    </a:srgbClr>
                  </a:outerShdw>
                </a:effectLst>
              </a:rPr>
              <a:pPr>
                <a:spcAft>
                  <a:spcPts val="600"/>
                </a:spcAft>
              </a:pPr>
              <a:t>5/10/2023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8">
            <a:extLst>
              <a:ext uri="{FF2B5EF4-FFF2-40B4-BE49-F238E27FC236}">
                <a16:creationId xmlns:a16="http://schemas.microsoft.com/office/drawing/2014/main" id="{4703DF00-2EC1-47AA-99E2-71CE9A493947}"/>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9</a:t>
            </a:fld>
            <a:endParaRPr lang="en-US"/>
          </a:p>
        </p:txBody>
      </p:sp>
      <p:pic>
        <p:nvPicPr>
          <p:cNvPr id="7" name="Picture 7" descr="Diagram&#10;&#10;Description automatically generated">
            <a:extLst>
              <a:ext uri="{FF2B5EF4-FFF2-40B4-BE49-F238E27FC236}">
                <a16:creationId xmlns:a16="http://schemas.microsoft.com/office/drawing/2014/main" id="{30671D74-0D1A-F3D7-78CF-E78BB285D08E}"/>
              </a:ext>
            </a:extLst>
          </p:cNvPr>
          <p:cNvPicPr>
            <a:picLocks noChangeAspect="1"/>
          </p:cNvPicPr>
          <p:nvPr/>
        </p:nvPicPr>
        <p:blipFill>
          <a:blip r:embed="rId2"/>
          <a:stretch>
            <a:fillRect/>
          </a:stretch>
        </p:blipFill>
        <p:spPr>
          <a:xfrm>
            <a:off x="5431971" y="-984"/>
            <a:ext cx="6760028" cy="6859966"/>
          </a:xfrm>
          <a:prstGeom prst="rect">
            <a:avLst/>
          </a:prstGeom>
        </p:spPr>
      </p:pic>
      <p:pic>
        <p:nvPicPr>
          <p:cNvPr id="8" name="Picture 9" descr="HD wallpaper: samsung, rainbow, art, window, ice, winter, pattern ...">
            <a:extLst>
              <a:ext uri="{FF2B5EF4-FFF2-40B4-BE49-F238E27FC236}">
                <a16:creationId xmlns:a16="http://schemas.microsoft.com/office/drawing/2014/main" id="{DD0CF8F3-8D22-501C-E608-2B8C52B4F9F4}"/>
              </a:ext>
            </a:extLst>
          </p:cNvPr>
          <p:cNvPicPr>
            <a:picLocks noChangeAspect="1"/>
          </p:cNvPicPr>
          <p:nvPr/>
        </p:nvPicPr>
        <p:blipFill>
          <a:blip r:embed="rId3"/>
          <a:stretch>
            <a:fillRect/>
          </a:stretch>
        </p:blipFill>
        <p:spPr>
          <a:xfrm>
            <a:off x="0" y="-29936"/>
            <a:ext cx="5431972" cy="6885214"/>
          </a:xfrm>
          <a:prstGeom prst="rect">
            <a:avLst/>
          </a:prstGeom>
        </p:spPr>
      </p:pic>
      <p:sp>
        <p:nvSpPr>
          <p:cNvPr id="12" name="Title 1">
            <a:extLst>
              <a:ext uri="{FF2B5EF4-FFF2-40B4-BE49-F238E27FC236}">
                <a16:creationId xmlns:a16="http://schemas.microsoft.com/office/drawing/2014/main" id="{C540C20D-CB16-D182-B819-E3B1E5B7D409}"/>
              </a:ext>
            </a:extLst>
          </p:cNvPr>
          <p:cNvSpPr>
            <a:spLocks noGrp="1"/>
          </p:cNvSpPr>
          <p:nvPr/>
        </p:nvSpPr>
        <p:spPr>
          <a:xfrm>
            <a:off x="353787" y="2481944"/>
            <a:ext cx="4413532" cy="3848100"/>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r>
              <a:rPr lang="en-US" dirty="0"/>
              <a:t>Use-case diagram</a:t>
            </a:r>
          </a:p>
        </p:txBody>
      </p:sp>
    </p:spTree>
    <p:extLst>
      <p:ext uri="{BB962C8B-B14F-4D97-AF65-F5344CB8AC3E}">
        <p14:creationId xmlns:p14="http://schemas.microsoft.com/office/powerpoint/2010/main" val="193615833"/>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203922"/>
      </a:dk2>
      <a:lt2>
        <a:srgbClr val="E8E4E2"/>
      </a:lt2>
      <a:accent1>
        <a:srgbClr val="80A7BA"/>
      </a:accent1>
      <a:accent2>
        <a:srgbClr val="76ACA7"/>
      </a:accent2>
      <a:accent3>
        <a:srgbClr val="81AA95"/>
      </a:accent3>
      <a:accent4>
        <a:srgbClr val="78B07C"/>
      </a:accent4>
      <a:accent5>
        <a:srgbClr val="8EA980"/>
      </a:accent5>
      <a:accent6>
        <a:srgbClr val="9AA772"/>
      </a:accent6>
      <a:hlink>
        <a:srgbClr val="A8765E"/>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50455F8-10A0-4EEF-9BB1-9035E295B1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14</Slides>
  <Notes>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CitationVTI</vt:lpstr>
      <vt:lpstr>DFS Presentation</vt:lpstr>
      <vt:lpstr>Creating a Knowledge Database Management Dashboard For patient data</vt:lpstr>
      <vt:lpstr>Tech Stack Used</vt:lpstr>
      <vt:lpstr>About mern stack</vt:lpstr>
      <vt:lpstr>About networkx</vt:lpstr>
      <vt:lpstr>Challenges faced </vt:lpstr>
      <vt:lpstr>Flowchart</vt:lpstr>
      <vt:lpstr>Database model</vt:lpstr>
      <vt:lpstr>PowerPoint Presentation</vt:lpstr>
      <vt:lpstr>Objectives reached</vt:lpstr>
      <vt:lpstr>Website UI</vt:lpstr>
      <vt:lpstr>Knowledge graph</vt:lpstr>
      <vt:lpstr>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104</cp:revision>
  <dcterms:created xsi:type="dcterms:W3CDTF">2023-05-08T17:20:05Z</dcterms:created>
  <dcterms:modified xsi:type="dcterms:W3CDTF">2023-05-10T08:50:56Z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